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3"/>
  </p:notesMasterIdLst>
  <p:sldIdLst>
    <p:sldId id="273" r:id="rId5"/>
    <p:sldId id="289" r:id="rId6"/>
    <p:sldId id="291" r:id="rId7"/>
    <p:sldId id="290" r:id="rId8"/>
    <p:sldId id="298" r:id="rId9"/>
    <p:sldId id="297" r:id="rId10"/>
    <p:sldId id="295" r:id="rId11"/>
    <p:sldId id="29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601" autoAdjust="0"/>
  </p:normalViewPr>
  <p:slideViewPr>
    <p:cSldViewPr snapToGrid="0">
      <p:cViewPr varScale="1">
        <p:scale>
          <a:sx n="93" d="100"/>
          <a:sy n="93" d="100"/>
        </p:scale>
        <p:origin x="118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08EA4D-0B43-4DAF-8E4A-8483E1837CD2}" type="datetimeFigureOut">
              <a:rPr lang="en-US" smtClean="0"/>
              <a:t>4/30/2022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19DA67-3C8A-403C-A5D0-15008AD4A608}" type="slidenum">
              <a:rPr lang="en-US" smtClean="0"/>
              <a:t>‹#›</a:t>
            </a:fld>
            <a:endParaRPr lang="en-US"/>
          </a:p>
        </p:txBody>
      </p:sp>
    </p:spTree>
    <p:extLst>
      <p:ext uri="{BB962C8B-B14F-4D97-AF65-F5344CB8AC3E}">
        <p14:creationId xmlns:p14="http://schemas.microsoft.com/office/powerpoint/2010/main" val="34320752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experimental study where a group of 249 mice were monitored after administrating a variety of drug regimens over a 45-day treatment period. The impact of Capomulin drug on tumor growth, and survival rates were monitored, along with Infubinol, Ketapril, and Placebo.</a:t>
            </a:r>
          </a:p>
        </p:txBody>
      </p:sp>
      <p:sp>
        <p:nvSpPr>
          <p:cNvPr id="4" name="Slide Number Placeholder 3"/>
          <p:cNvSpPr>
            <a:spLocks noGrp="1"/>
          </p:cNvSpPr>
          <p:nvPr>
            <p:ph type="sldNum" sz="quarter" idx="5"/>
          </p:nvPr>
        </p:nvSpPr>
        <p:spPr/>
        <p:txBody>
          <a:bodyPr/>
          <a:lstStyle/>
          <a:p>
            <a:fld id="{DA19DA67-3C8A-403C-A5D0-15008AD4A608}" type="slidenum">
              <a:rPr lang="en-US" smtClean="0"/>
              <a:t>2</a:t>
            </a:fld>
            <a:endParaRPr lang="en-US"/>
          </a:p>
        </p:txBody>
      </p:sp>
    </p:spTree>
    <p:extLst>
      <p:ext uri="{BB962C8B-B14F-4D97-AF65-F5344CB8AC3E}">
        <p14:creationId xmlns:p14="http://schemas.microsoft.com/office/powerpoint/2010/main" val="490109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4/30/2022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9586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4/30/2022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69906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4/30/2022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1224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4/30/2022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784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4/30/2022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97556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4/30/2022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1461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4/30/2022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50599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4/30/2022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20986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4/30/2022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9051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4/30/2022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08244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www.goodfreephotos.com/animals/mammals/white-baby-mice-bunched-together.jpg.php" TargetMode="Externa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s://raw.githubusercontent.com/rfpoulos/pymaceuticals/master/data/Mouse_metadata.csv" TargetMode="External"/><Relationship Id="rId2" Type="http://schemas.openxmlformats.org/officeDocument/2006/relationships/hyperlink" Target="https://c-l-nguyen.github.io/web-design-challenge/index.html" TargetMode="External"/><Relationship Id="rId1" Type="http://schemas.openxmlformats.org/officeDocument/2006/relationships/slideLayout" Target="../slideLayouts/slideLayout2.xml"/><Relationship Id="rId4" Type="http://schemas.openxmlformats.org/officeDocument/2006/relationships/hyperlink" Target="https://raw.githubusercontent.com/rfpoulos/pymaceuticals/master/data/Study_results.csv"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raw.githubusercontent.com/rfpoulos/pymaceuticals/master/data/Mouse_metadata.csv" TargetMode="External"/><Relationship Id="rId2" Type="http://schemas.openxmlformats.org/officeDocument/2006/relationships/hyperlink" Target="https://c-l-nguyen.github.io/web-design-challenge/index.html" TargetMode="External"/><Relationship Id="rId1" Type="http://schemas.openxmlformats.org/officeDocument/2006/relationships/slideLayout" Target="../slideLayouts/slideLayout2.xml"/><Relationship Id="rId4" Type="http://schemas.openxmlformats.org/officeDocument/2006/relationships/hyperlink" Target="https://raw.githubusercontent.com/rfpoulos/pymaceuticals/master/data/Study_results.csv"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6" name="Picture 5" descr="pipette dripping into a petri dish">
            <a:extLst>
              <a:ext uri="{FF2B5EF4-FFF2-40B4-BE49-F238E27FC236}">
                <a16:creationId xmlns:a16="http://schemas.microsoft.com/office/drawing/2014/main" id="{AD5EFA86-59D3-41A9-819E-C704FF32C5AD}"/>
              </a:ext>
            </a:extLst>
          </p:cNvPr>
          <p:cNvPicPr>
            <a:picLocks noChangeAspect="1"/>
          </p:cNvPicPr>
          <p:nvPr/>
        </p:nvPicPr>
        <p:blipFill rotWithShape="1">
          <a:blip r:embed="rId2">
            <a:extLst>
              <a:ext uri="{28A0092B-C50C-407E-A947-70E740481C1C}">
                <a14:useLocalDpi xmlns:a14="http://schemas.microsoft.com/office/drawing/2010/main" val="0"/>
              </a:ext>
            </a:extLst>
          </a:blip>
          <a:srcRect r="-1" b="11"/>
          <a:stretch/>
        </p:blipFill>
        <p:spPr>
          <a:xfrm>
            <a:off x="453302" y="457200"/>
            <a:ext cx="7588885" cy="5899650"/>
          </a:xfrm>
          <a:prstGeom prst="rect">
            <a:avLst/>
          </a:prstGeom>
        </p:spPr>
      </p:pic>
      <p:sp>
        <p:nvSpPr>
          <p:cNvPr id="49" name="Rectangle 48">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8372723" y="850791"/>
            <a:ext cx="3202016" cy="4198288"/>
          </a:xfrm>
        </p:spPr>
        <p:txBody>
          <a:bodyPr anchor="ctr">
            <a:normAutofit/>
          </a:bodyPr>
          <a:lstStyle/>
          <a:p>
            <a:r>
              <a:rPr lang="en-US" sz="3200" dirty="0">
                <a:solidFill>
                  <a:srgbClr val="FFFFFF"/>
                </a:solidFill>
                <a:highlight>
                  <a:srgbClr val="808080"/>
                </a:highlight>
              </a:rPr>
              <a:t>Data 606  Final Project Presentation</a:t>
            </a:r>
          </a:p>
        </p:txBody>
      </p:sp>
      <p:sp>
        <p:nvSpPr>
          <p:cNvPr id="51" name="Rectangle 50">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8372723" y="5545331"/>
            <a:ext cx="3202016" cy="649222"/>
          </a:xfrm>
          <a:noFill/>
        </p:spPr>
        <p:txBody>
          <a:bodyPr anchor="ctr">
            <a:normAutofit/>
          </a:bodyPr>
          <a:lstStyle/>
          <a:p>
            <a:r>
              <a:rPr lang="en-US" sz="2000" dirty="0">
                <a:solidFill>
                  <a:srgbClr val="FFFFFF">
                    <a:alpha val="75000"/>
                  </a:srgbClr>
                </a:solidFill>
                <a:latin typeface="Arial" panose="020B0604020202020204" pitchFamily="34" charset="0"/>
                <a:cs typeface="Arial" panose="020B0604020202020204" pitchFamily="34" charset="0"/>
              </a:rPr>
              <a:t>By: Mubashira Qari</a:t>
            </a:r>
          </a:p>
        </p:txBody>
      </p:sp>
    </p:spTree>
    <p:extLst>
      <p:ext uri="{BB962C8B-B14F-4D97-AF65-F5344CB8AC3E}">
        <p14:creationId xmlns:p14="http://schemas.microsoft.com/office/powerpoint/2010/main" val="2424003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504BED40-EAF7-4E55-AFF7-2CD840EBD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 name="Title 1">
            <a:extLst>
              <a:ext uri="{FF2B5EF4-FFF2-40B4-BE49-F238E27FC236}">
                <a16:creationId xmlns:a16="http://schemas.microsoft.com/office/drawing/2014/main" id="{D4912A30-31D8-4E26-8B0D-6A175B80CCB5}"/>
              </a:ext>
            </a:extLst>
          </p:cNvPr>
          <p:cNvSpPr>
            <a:spLocks noGrp="1"/>
          </p:cNvSpPr>
          <p:nvPr>
            <p:ph type="title"/>
          </p:nvPr>
        </p:nvSpPr>
        <p:spPr>
          <a:xfrm>
            <a:off x="581193" y="647194"/>
            <a:ext cx="6540462" cy="604831"/>
          </a:xfrm>
        </p:spPr>
        <p:txBody>
          <a:bodyPr>
            <a:normAutofit/>
          </a:bodyPr>
          <a:lstStyle/>
          <a:p>
            <a:r>
              <a:rPr lang="en-US" sz="3200" dirty="0">
                <a:solidFill>
                  <a:schemeClr val="tx2"/>
                </a:solidFill>
                <a:cs typeface="Arial" panose="020B0604020202020204" pitchFamily="34" charset="0"/>
              </a:rPr>
              <a:t>Overview:</a:t>
            </a:r>
          </a:p>
        </p:txBody>
      </p:sp>
      <p:sp>
        <p:nvSpPr>
          <p:cNvPr id="36" name="Rectangle 35">
            <a:extLst>
              <a:ext uri="{FF2B5EF4-FFF2-40B4-BE49-F238E27FC236}">
                <a16:creationId xmlns:a16="http://schemas.microsoft.com/office/drawing/2014/main" id="{F367CCF1-BB1E-41CF-8499-94A870C33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1" name="Content Placeholder 30">
            <a:extLst>
              <a:ext uri="{FF2B5EF4-FFF2-40B4-BE49-F238E27FC236}">
                <a16:creationId xmlns:a16="http://schemas.microsoft.com/office/drawing/2014/main" id="{BED82FC4-686B-9354-FB6E-1431EC189B1E}"/>
              </a:ext>
            </a:extLst>
          </p:cNvPr>
          <p:cNvSpPr>
            <a:spLocks noGrp="1"/>
          </p:cNvSpPr>
          <p:nvPr>
            <p:ph idx="1"/>
          </p:nvPr>
        </p:nvSpPr>
        <p:spPr>
          <a:xfrm>
            <a:off x="581194" y="1347023"/>
            <a:ext cx="6540460" cy="5349200"/>
          </a:xfrm>
        </p:spPr>
        <p:txBody>
          <a:bodyPr>
            <a:noAutofit/>
          </a:bodyPr>
          <a:lstStyle/>
          <a:p>
            <a:pPr marL="0" indent="0" algn="just">
              <a:lnSpc>
                <a:spcPct val="150000"/>
              </a:lnSpc>
              <a:buNone/>
            </a:pPr>
            <a:r>
              <a:rPr lang="en-US" sz="2000" dirty="0">
                <a:solidFill>
                  <a:schemeClr val="tx1"/>
                </a:solidFill>
                <a:latin typeface="Arial" panose="020B0604020202020204" pitchFamily="34" charset="0"/>
                <a:cs typeface="Arial" panose="020B0604020202020204" pitchFamily="34" charset="0"/>
              </a:rPr>
              <a:t>Pymaceuticals Inc., a fictional pharmaceutical company specializes in drug-based, anti-cancer pharmaceuticals. They have provided the data to test the efficacy of potential drug treatments for squamous cell carcinoma. In this study, 249 mice identified with Squamous cell carcinoma (SCC) tumor growth, kind of skin cancer, were treated through a variety of drug regimens. Over the course of 45 days, tumor development was observed and measured. The objective is to analyze the data to show how four treatments (Capomulin, Infubinol, Ketapril, and Placebo) compare</a:t>
            </a:r>
            <a:r>
              <a:rPr lang="en-US" sz="2000" dirty="0">
                <a:solidFill>
                  <a:schemeClr val="tx2"/>
                </a:solidFill>
                <a:latin typeface="Arial" panose="020B0604020202020204" pitchFamily="34" charset="0"/>
                <a:cs typeface="Arial" panose="020B0604020202020204" pitchFamily="34" charset="0"/>
              </a:rPr>
              <a:t>.</a:t>
            </a:r>
          </a:p>
        </p:txBody>
      </p:sp>
      <p:pic>
        <p:nvPicPr>
          <p:cNvPr id="4" name="Content Placeholder 3" descr="pipette dripping into a petri dish">
            <a:extLst>
              <a:ext uri="{FF2B5EF4-FFF2-40B4-BE49-F238E27FC236}">
                <a16:creationId xmlns:a16="http://schemas.microsoft.com/office/drawing/2014/main" id="{6871B66F-D2F3-4144-AC39-A89665F3312E}"/>
              </a:ext>
            </a:extLst>
          </p:cNvPr>
          <p:cNvPicPr>
            <a:picLocks noChangeAspect="1"/>
          </p:cNvPicPr>
          <p:nvPr/>
        </p:nvPicPr>
        <p:blipFill rotWithShape="1">
          <a:blip r:embed="rId3">
            <a:extLst>
              <a:ext uri="{28A0092B-C50C-407E-A947-70E740481C1C}">
                <a14:useLocalDpi xmlns:a14="http://schemas.microsoft.com/office/drawing/2010/main" val="0"/>
              </a:ext>
            </a:extLst>
          </a:blip>
          <a:srcRect t="173" r="4" b="5770"/>
          <a:stretch/>
        </p:blipFill>
        <p:spPr>
          <a:xfrm>
            <a:off x="7702848" y="-1"/>
            <a:ext cx="4489152" cy="3381502"/>
          </a:xfrm>
          <a:prstGeom prst="rect">
            <a:avLst/>
          </a:prstGeom>
        </p:spPr>
      </p:pic>
      <p:pic>
        <p:nvPicPr>
          <p:cNvPr id="23" name="Content Placeholder 22" descr="A group of rats&#10;&#10;Description automatically generated with low confidence">
            <a:extLst>
              <a:ext uri="{FF2B5EF4-FFF2-40B4-BE49-F238E27FC236}">
                <a16:creationId xmlns:a16="http://schemas.microsoft.com/office/drawing/2014/main" id="{305DD7ED-3A26-4A37-B1EB-86E45A6AB746}"/>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528" r="8263" b="2"/>
          <a:stretch/>
        </p:blipFill>
        <p:spPr>
          <a:xfrm>
            <a:off x="7702848" y="3476499"/>
            <a:ext cx="4489152" cy="3381500"/>
          </a:xfrm>
          <a:prstGeom prst="rect">
            <a:avLst/>
          </a:prstGeom>
        </p:spPr>
      </p:pic>
    </p:spTree>
    <p:extLst>
      <p:ext uri="{BB962C8B-B14F-4D97-AF65-F5344CB8AC3E}">
        <p14:creationId xmlns:p14="http://schemas.microsoft.com/office/powerpoint/2010/main" val="105571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5" name="Rectangle 14">
            <a:extLst>
              <a:ext uri="{FF2B5EF4-FFF2-40B4-BE49-F238E27FC236}">
                <a16:creationId xmlns:a16="http://schemas.microsoft.com/office/drawing/2014/main" id="{FAAAB002-E48E-4009-828A-511F7A8280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pipette dripping into a petri dish">
            <a:extLst>
              <a:ext uri="{FF2B5EF4-FFF2-40B4-BE49-F238E27FC236}">
                <a16:creationId xmlns:a16="http://schemas.microsoft.com/office/drawing/2014/main" id="{9E798E22-60FD-449B-BE0D-2F3EEE8CF822}"/>
              </a:ext>
            </a:extLst>
          </p:cNvPr>
          <p:cNvPicPr>
            <a:picLocks noChangeAspect="1"/>
          </p:cNvPicPr>
          <p:nvPr/>
        </p:nvPicPr>
        <p:blipFill rotWithShape="1">
          <a:blip r:embed="rId2">
            <a:extLst>
              <a:ext uri="{28A0092B-C50C-407E-A947-70E740481C1C}">
                <a14:useLocalDpi xmlns:a14="http://schemas.microsoft.com/office/drawing/2010/main" val="0"/>
              </a:ext>
            </a:extLst>
          </a:blip>
          <a:srcRect t="14809" r="8427" b="18941"/>
          <a:stretch/>
        </p:blipFill>
        <p:spPr>
          <a:xfrm>
            <a:off x="20" y="10"/>
            <a:ext cx="12191980" cy="6857990"/>
          </a:xfrm>
          <a:prstGeom prst="rect">
            <a:avLst/>
          </a:prstGeom>
        </p:spPr>
      </p:pic>
      <p:sp>
        <p:nvSpPr>
          <p:cNvPr id="17" name="Rectangle 16">
            <a:extLst>
              <a:ext uri="{FF2B5EF4-FFF2-40B4-BE49-F238E27FC236}">
                <a16:creationId xmlns:a16="http://schemas.microsoft.com/office/drawing/2014/main" id="{97EF55D5-23F0-4398-B16B-AEF5778C3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423123"/>
            <a:ext cx="4216219"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FDF32581-CAA1-43C6-8532-DC56C8435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601200"/>
            <a:ext cx="4214869" cy="5757055"/>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DBE950D-C969-4747-8533-A1E86EB289D8}"/>
              </a:ext>
            </a:extLst>
          </p:cNvPr>
          <p:cNvSpPr>
            <a:spLocks noGrp="1"/>
          </p:cNvSpPr>
          <p:nvPr>
            <p:ph type="title"/>
          </p:nvPr>
        </p:nvSpPr>
        <p:spPr>
          <a:xfrm>
            <a:off x="681540" y="1131195"/>
            <a:ext cx="3730810" cy="1247938"/>
          </a:xfrm>
        </p:spPr>
        <p:txBody>
          <a:bodyPr vert="horz" lIns="91440" tIns="45720" rIns="91440" bIns="45720" rtlCol="0" anchor="ctr">
            <a:normAutofit/>
          </a:bodyPr>
          <a:lstStyle/>
          <a:p>
            <a:pPr>
              <a:lnSpc>
                <a:spcPct val="90000"/>
              </a:lnSpc>
            </a:pPr>
            <a:r>
              <a:rPr lang="en-US" sz="2600" b="0" i="0" kern="1200" cap="all">
                <a:solidFill>
                  <a:srgbClr val="FFFFFF"/>
                </a:solidFill>
                <a:effectLst/>
                <a:latin typeface="+mj-lt"/>
                <a:ea typeface="+mj-ea"/>
                <a:cs typeface="+mj-cs"/>
              </a:rPr>
              <a:t>dependent variable (what is being measured)</a:t>
            </a:r>
            <a:endParaRPr lang="en-US" sz="2600" b="0" kern="1200" cap="all">
              <a:solidFill>
                <a:srgbClr val="FFFFFF"/>
              </a:solidFill>
              <a:latin typeface="+mj-lt"/>
              <a:ea typeface="+mj-ea"/>
              <a:cs typeface="+mj-cs"/>
            </a:endParaRPr>
          </a:p>
        </p:txBody>
      </p:sp>
      <p:sp>
        <p:nvSpPr>
          <p:cNvPr id="3" name="TextBox 2">
            <a:extLst>
              <a:ext uri="{FF2B5EF4-FFF2-40B4-BE49-F238E27FC236}">
                <a16:creationId xmlns:a16="http://schemas.microsoft.com/office/drawing/2014/main" id="{2CC02870-26C4-4113-904E-C66DE682AD5E}"/>
              </a:ext>
            </a:extLst>
          </p:cNvPr>
          <p:cNvSpPr txBox="1"/>
          <p:nvPr/>
        </p:nvSpPr>
        <p:spPr>
          <a:xfrm>
            <a:off x="678531" y="2438399"/>
            <a:ext cx="3730810" cy="3505201"/>
          </a:xfrm>
          <a:prstGeom prst="rect">
            <a:avLst/>
          </a:prstGeom>
        </p:spPr>
        <p:txBody>
          <a:bodyPr vert="horz" lIns="91440" tIns="45720" rIns="91440" bIns="45720" rtlCol="0" anchor="ctr">
            <a:normAutofit/>
          </a:bodyPr>
          <a:lstStyle/>
          <a:p>
            <a:pPr defTabSz="457200">
              <a:spcBef>
                <a:spcPct val="20000"/>
              </a:spcBef>
              <a:spcAft>
                <a:spcPts val="600"/>
              </a:spcAft>
              <a:buClr>
                <a:schemeClr val="accent1"/>
              </a:buClr>
              <a:buSzPct val="92000"/>
            </a:pPr>
            <a:r>
              <a:rPr lang="en-US" sz="2800" dirty="0">
                <a:solidFill>
                  <a:srgbClr val="FFFFFF"/>
                </a:solidFill>
              </a:rPr>
              <a:t>The response variable is the size of tumor, "Tumor.Volume..mm3.“measured in cubic millimeter and it holds a numerical data.</a:t>
            </a:r>
          </a:p>
        </p:txBody>
      </p:sp>
    </p:spTree>
    <p:extLst>
      <p:ext uri="{BB962C8B-B14F-4D97-AF65-F5344CB8AC3E}">
        <p14:creationId xmlns:p14="http://schemas.microsoft.com/office/powerpoint/2010/main" val="312172971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04BED40-EAF7-4E55-AFF7-2CD840EBD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6845A9-9215-4683-A385-06A58B6CBE09}"/>
              </a:ext>
            </a:extLst>
          </p:cNvPr>
          <p:cNvSpPr>
            <a:spLocks noGrp="1"/>
          </p:cNvSpPr>
          <p:nvPr>
            <p:ph type="title"/>
          </p:nvPr>
        </p:nvSpPr>
        <p:spPr>
          <a:xfrm>
            <a:off x="581193" y="702156"/>
            <a:ext cx="6540461" cy="500111"/>
          </a:xfrm>
        </p:spPr>
        <p:txBody>
          <a:bodyPr>
            <a:normAutofit fontScale="90000"/>
          </a:bodyPr>
          <a:lstStyle/>
          <a:p>
            <a:r>
              <a:rPr lang="en-US" sz="3200" dirty="0">
                <a:solidFill>
                  <a:schemeClr val="tx2"/>
                </a:solidFill>
              </a:rPr>
              <a:t>Data Collection</a:t>
            </a:r>
          </a:p>
        </p:txBody>
      </p:sp>
      <p:sp>
        <p:nvSpPr>
          <p:cNvPr id="13" name="Rectangle 12">
            <a:extLst>
              <a:ext uri="{FF2B5EF4-FFF2-40B4-BE49-F238E27FC236}">
                <a16:creationId xmlns:a16="http://schemas.microsoft.com/office/drawing/2014/main" id="{F367CCF1-BB1E-41CF-8499-94A870C33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0FC16D14-29FF-CEB8-5C59-319E09BCF1EF}"/>
              </a:ext>
            </a:extLst>
          </p:cNvPr>
          <p:cNvSpPr>
            <a:spLocks noGrp="1"/>
          </p:cNvSpPr>
          <p:nvPr>
            <p:ph idx="1"/>
          </p:nvPr>
        </p:nvSpPr>
        <p:spPr>
          <a:xfrm>
            <a:off x="446533" y="2048934"/>
            <a:ext cx="6675120" cy="4619074"/>
          </a:xfrm>
        </p:spPr>
        <p:txBody>
          <a:bodyPr>
            <a:normAutofit fontScale="85000" lnSpcReduction="20000"/>
          </a:bodyPr>
          <a:lstStyle/>
          <a:p>
            <a:pPr marL="0" indent="0">
              <a:buNone/>
            </a:pPr>
            <a:r>
              <a:rPr lang="en-US" sz="2400" dirty="0">
                <a:solidFill>
                  <a:schemeClr val="tx1"/>
                </a:solidFill>
                <a:latin typeface="Arial" panose="020B0604020202020204" pitchFamily="34" charset="0"/>
                <a:cs typeface="Arial" panose="020B0604020202020204" pitchFamily="34" charset="0"/>
              </a:rPr>
              <a:t>The datasets are provided by Pymaceuticals Inc.. Below is the link for the original source of the datasets:</a:t>
            </a:r>
          </a:p>
          <a:p>
            <a:pPr marL="0" indent="0">
              <a:buNone/>
            </a:pPr>
            <a:r>
              <a:rPr lang="en-US" sz="2400" dirty="0">
                <a:solidFill>
                  <a:schemeClr val="tx1"/>
                </a:solidFill>
                <a:latin typeface="Arial" panose="020B0604020202020204" pitchFamily="34" charset="0"/>
                <a:cs typeface="Arial" panose="020B0604020202020204" pitchFamily="34" charset="0"/>
                <a:hlinkClick r:id="rId2"/>
              </a:rPr>
              <a:t>https://c-l-nguyen.github.io/web-design-challenge/index.html</a:t>
            </a:r>
            <a:endParaRPr lang="en-US" sz="2400" dirty="0">
              <a:solidFill>
                <a:schemeClr val="tx1"/>
              </a:solidFill>
              <a:latin typeface="Arial" panose="020B0604020202020204" pitchFamily="34" charset="0"/>
              <a:cs typeface="Arial" panose="020B0604020202020204" pitchFamily="34" charset="0"/>
            </a:endParaRPr>
          </a:p>
          <a:p>
            <a:pPr marL="0" indent="0" algn="just">
              <a:buNone/>
            </a:pPr>
            <a:r>
              <a:rPr lang="en-US" sz="2400" dirty="0">
                <a:solidFill>
                  <a:schemeClr val="tx1"/>
                </a:solidFill>
                <a:latin typeface="Arial" panose="020B0604020202020204" pitchFamily="34" charset="0"/>
                <a:cs typeface="Arial" panose="020B0604020202020204" pitchFamily="34" charset="0"/>
              </a:rPr>
              <a:t>The raw datasets are imported from the GitHub links provided below:</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hlinkClick r:id="rId3"/>
              </a:rPr>
              <a:t>https://raw.githubusercontent.com/rfpoulos/pymaceuticals/master/data/Mouse_metadata.csv</a:t>
            </a: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hlinkClick r:id="rId4"/>
              </a:rPr>
              <a:t>https://raw.githubusercontent.com/rfpoulos/pymaceuticals/master/data/Study_results.csv</a:t>
            </a: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endParaRPr>
          </a:p>
          <a:p>
            <a:pPr marL="0" indent="0">
              <a:buNone/>
            </a:pPr>
            <a:endParaRPr lang="en-US" dirty="0">
              <a:solidFill>
                <a:schemeClr val="tx2"/>
              </a:solidFill>
            </a:endParaRPr>
          </a:p>
        </p:txBody>
      </p:sp>
    </p:spTree>
    <p:extLst>
      <p:ext uri="{BB962C8B-B14F-4D97-AF65-F5344CB8AC3E}">
        <p14:creationId xmlns:p14="http://schemas.microsoft.com/office/powerpoint/2010/main" val="329610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5" name="Rectangle 14">
            <a:extLst>
              <a:ext uri="{FF2B5EF4-FFF2-40B4-BE49-F238E27FC236}">
                <a16:creationId xmlns:a16="http://schemas.microsoft.com/office/drawing/2014/main" id="{FAAAB002-E48E-4009-828A-511F7A8280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pipette dripping into a petri dish">
            <a:extLst>
              <a:ext uri="{FF2B5EF4-FFF2-40B4-BE49-F238E27FC236}">
                <a16:creationId xmlns:a16="http://schemas.microsoft.com/office/drawing/2014/main" id="{9E798E22-60FD-449B-BE0D-2F3EEE8CF822}"/>
              </a:ext>
            </a:extLst>
          </p:cNvPr>
          <p:cNvPicPr>
            <a:picLocks noChangeAspect="1"/>
          </p:cNvPicPr>
          <p:nvPr/>
        </p:nvPicPr>
        <p:blipFill rotWithShape="1">
          <a:blip r:embed="rId2">
            <a:extLst>
              <a:ext uri="{28A0092B-C50C-407E-A947-70E740481C1C}">
                <a14:useLocalDpi xmlns:a14="http://schemas.microsoft.com/office/drawing/2010/main" val="0"/>
              </a:ext>
            </a:extLst>
          </a:blip>
          <a:srcRect t="14809" r="8427" b="18941"/>
          <a:stretch/>
        </p:blipFill>
        <p:spPr>
          <a:xfrm>
            <a:off x="20" y="10"/>
            <a:ext cx="12191980" cy="6857990"/>
          </a:xfrm>
          <a:prstGeom prst="rect">
            <a:avLst/>
          </a:prstGeom>
        </p:spPr>
      </p:pic>
      <p:sp>
        <p:nvSpPr>
          <p:cNvPr id="17" name="Rectangle 16">
            <a:extLst>
              <a:ext uri="{FF2B5EF4-FFF2-40B4-BE49-F238E27FC236}">
                <a16:creationId xmlns:a16="http://schemas.microsoft.com/office/drawing/2014/main" id="{97EF55D5-23F0-4398-B16B-AEF5778C3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423123"/>
            <a:ext cx="4216219"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FDF32581-CAA1-43C6-8532-DC56C8435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601200"/>
            <a:ext cx="4214869" cy="5757055"/>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DBE950D-C969-4747-8533-A1E86EB289D8}"/>
              </a:ext>
            </a:extLst>
          </p:cNvPr>
          <p:cNvSpPr>
            <a:spLocks noGrp="1"/>
          </p:cNvSpPr>
          <p:nvPr>
            <p:ph type="title"/>
          </p:nvPr>
        </p:nvSpPr>
        <p:spPr>
          <a:xfrm>
            <a:off x="681540" y="1131195"/>
            <a:ext cx="3730810" cy="1247938"/>
          </a:xfrm>
        </p:spPr>
        <p:txBody>
          <a:bodyPr vert="horz" lIns="91440" tIns="45720" rIns="91440" bIns="45720" rtlCol="0" anchor="ctr">
            <a:normAutofit/>
          </a:bodyPr>
          <a:lstStyle/>
          <a:p>
            <a:pPr>
              <a:lnSpc>
                <a:spcPct val="90000"/>
              </a:lnSpc>
            </a:pPr>
            <a:r>
              <a:rPr lang="en-US" sz="2800" b="0" i="0" dirty="0">
                <a:solidFill>
                  <a:srgbClr val="000000"/>
                </a:solidFill>
                <a:effectLst/>
                <a:highlight>
                  <a:srgbClr val="C0C0C0"/>
                </a:highlight>
              </a:rPr>
              <a:t>independent variable:</a:t>
            </a:r>
            <a:endParaRPr lang="en-US" sz="2600" b="0" kern="1200" cap="all" dirty="0">
              <a:solidFill>
                <a:srgbClr val="FFFFFF"/>
              </a:solidFill>
              <a:highlight>
                <a:srgbClr val="C0C0C0"/>
              </a:highlight>
              <a:latin typeface="+mj-lt"/>
              <a:ea typeface="+mj-ea"/>
              <a:cs typeface="+mj-cs"/>
            </a:endParaRPr>
          </a:p>
        </p:txBody>
      </p:sp>
      <p:sp>
        <p:nvSpPr>
          <p:cNvPr id="3" name="TextBox 2">
            <a:extLst>
              <a:ext uri="{FF2B5EF4-FFF2-40B4-BE49-F238E27FC236}">
                <a16:creationId xmlns:a16="http://schemas.microsoft.com/office/drawing/2014/main" id="{2CC02870-26C4-4113-904E-C66DE682AD5E}"/>
              </a:ext>
            </a:extLst>
          </p:cNvPr>
          <p:cNvSpPr txBox="1"/>
          <p:nvPr/>
        </p:nvSpPr>
        <p:spPr>
          <a:xfrm>
            <a:off x="678531" y="2438399"/>
            <a:ext cx="3730810" cy="3505201"/>
          </a:xfrm>
          <a:prstGeom prst="rect">
            <a:avLst/>
          </a:prstGeom>
        </p:spPr>
        <p:txBody>
          <a:bodyPr vert="horz" lIns="91440" tIns="45720" rIns="91440" bIns="45720" rtlCol="0" anchor="ctr">
            <a:normAutofit/>
          </a:bodyPr>
          <a:lstStyle/>
          <a:p>
            <a:pPr defTabSz="457200">
              <a:spcBef>
                <a:spcPct val="20000"/>
              </a:spcBef>
              <a:spcAft>
                <a:spcPts val="600"/>
              </a:spcAft>
              <a:buClr>
                <a:schemeClr val="accent1"/>
              </a:buClr>
              <a:buSzPct val="92000"/>
            </a:pPr>
            <a:r>
              <a:rPr lang="en-US" sz="2800" dirty="0">
                <a:solidFill>
                  <a:schemeClr val="tx1">
                    <a:lumMod val="95000"/>
                    <a:lumOff val="5000"/>
                  </a:schemeClr>
                </a:solidFill>
              </a:rPr>
              <a:t>The explanatory variable is the "Drug.Regimen" and it holds a categorical data and "Timepoint" which holds numerical data. The 'Timepoint' unit is 'days</a:t>
            </a:r>
            <a:r>
              <a:rPr lang="en-US" sz="2400" dirty="0">
                <a:solidFill>
                  <a:schemeClr val="tx1">
                    <a:lumMod val="95000"/>
                    <a:lumOff val="5000"/>
                  </a:schemeClr>
                </a:solidFill>
              </a:rPr>
              <a:t>'..</a:t>
            </a:r>
          </a:p>
        </p:txBody>
      </p:sp>
    </p:spTree>
    <p:extLst>
      <p:ext uri="{BB962C8B-B14F-4D97-AF65-F5344CB8AC3E}">
        <p14:creationId xmlns:p14="http://schemas.microsoft.com/office/powerpoint/2010/main" val="291338576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845A9-9215-4683-A385-06A58B6CBE09}"/>
              </a:ext>
            </a:extLst>
          </p:cNvPr>
          <p:cNvSpPr>
            <a:spLocks noGrp="1"/>
          </p:cNvSpPr>
          <p:nvPr>
            <p:ph type="title"/>
          </p:nvPr>
        </p:nvSpPr>
        <p:spPr>
          <a:xfrm>
            <a:off x="581193" y="702156"/>
            <a:ext cx="6540461" cy="500111"/>
          </a:xfrm>
        </p:spPr>
        <p:txBody>
          <a:bodyPr>
            <a:normAutofit fontScale="90000"/>
          </a:bodyPr>
          <a:lstStyle/>
          <a:p>
            <a:r>
              <a:rPr lang="en-US" sz="3200" dirty="0">
                <a:solidFill>
                  <a:schemeClr val="tx2"/>
                </a:solidFill>
              </a:rPr>
              <a:t>Data Collection</a:t>
            </a:r>
          </a:p>
        </p:txBody>
      </p:sp>
      <p:sp>
        <p:nvSpPr>
          <p:cNvPr id="8" name="Content Placeholder 7">
            <a:extLst>
              <a:ext uri="{FF2B5EF4-FFF2-40B4-BE49-F238E27FC236}">
                <a16:creationId xmlns:a16="http://schemas.microsoft.com/office/drawing/2014/main" id="{0FC16D14-29FF-CEB8-5C59-319E09BCF1EF}"/>
              </a:ext>
            </a:extLst>
          </p:cNvPr>
          <p:cNvSpPr>
            <a:spLocks noGrp="1"/>
          </p:cNvSpPr>
          <p:nvPr>
            <p:ph idx="1"/>
          </p:nvPr>
        </p:nvSpPr>
        <p:spPr>
          <a:xfrm>
            <a:off x="446533" y="2048934"/>
            <a:ext cx="6675120" cy="4619074"/>
          </a:xfrm>
        </p:spPr>
        <p:txBody>
          <a:bodyPr>
            <a:normAutofit fontScale="85000" lnSpcReduction="20000"/>
          </a:bodyPr>
          <a:lstStyle/>
          <a:p>
            <a:pPr marL="0" indent="0">
              <a:buNone/>
            </a:pPr>
            <a:r>
              <a:rPr lang="en-US" sz="2400" dirty="0">
                <a:solidFill>
                  <a:schemeClr val="tx1"/>
                </a:solidFill>
                <a:latin typeface="Arial" panose="020B0604020202020204" pitchFamily="34" charset="0"/>
                <a:cs typeface="Arial" panose="020B0604020202020204" pitchFamily="34" charset="0"/>
              </a:rPr>
              <a:t>The datasets are provided by Pymaceuticals Inc.. Below is the link for the original source of the datasets:</a:t>
            </a:r>
          </a:p>
          <a:p>
            <a:pPr marL="0" indent="0">
              <a:buNone/>
            </a:pPr>
            <a:r>
              <a:rPr lang="en-US" sz="2400" dirty="0">
                <a:solidFill>
                  <a:schemeClr val="tx1"/>
                </a:solidFill>
                <a:latin typeface="Arial" panose="020B0604020202020204" pitchFamily="34" charset="0"/>
                <a:cs typeface="Arial" panose="020B0604020202020204" pitchFamily="34" charset="0"/>
                <a:hlinkClick r:id="rId2"/>
              </a:rPr>
              <a:t>https://c-l-nguyen.github.io/web-design-challenge/index.html</a:t>
            </a:r>
            <a:endParaRPr lang="en-US" sz="2400" dirty="0">
              <a:solidFill>
                <a:schemeClr val="tx1"/>
              </a:solidFill>
              <a:latin typeface="Arial" panose="020B0604020202020204" pitchFamily="34" charset="0"/>
              <a:cs typeface="Arial" panose="020B0604020202020204" pitchFamily="34" charset="0"/>
            </a:endParaRPr>
          </a:p>
          <a:p>
            <a:pPr marL="0" indent="0" algn="just">
              <a:buNone/>
            </a:pPr>
            <a:r>
              <a:rPr lang="en-US" sz="2400" dirty="0">
                <a:solidFill>
                  <a:schemeClr val="tx1"/>
                </a:solidFill>
                <a:latin typeface="Arial" panose="020B0604020202020204" pitchFamily="34" charset="0"/>
                <a:cs typeface="Arial" panose="020B0604020202020204" pitchFamily="34" charset="0"/>
              </a:rPr>
              <a:t>The raw datasets are imported from the GitHub links provided below:</a:t>
            </a: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hlinkClick r:id="rId3"/>
              </a:rPr>
              <a:t>https://raw.githubusercontent.com/rfpoulos/pymaceuticals/master/data/Mouse_metadata.csv</a:t>
            </a: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r>
              <a:rPr lang="en-US" sz="2400" dirty="0">
                <a:solidFill>
                  <a:schemeClr val="tx1"/>
                </a:solidFill>
                <a:latin typeface="Arial" panose="020B0604020202020204" pitchFamily="34" charset="0"/>
                <a:cs typeface="Arial" panose="020B0604020202020204" pitchFamily="34" charset="0"/>
                <a:hlinkClick r:id="rId4"/>
              </a:rPr>
              <a:t>https://raw.githubusercontent.com/rfpoulos/pymaceuticals/master/data/Study_results.csv</a:t>
            </a: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latin typeface="Arial" panose="020B0604020202020204" pitchFamily="34" charset="0"/>
              <a:cs typeface="Arial" panose="020B0604020202020204" pitchFamily="34" charset="0"/>
            </a:endParaRPr>
          </a:p>
          <a:p>
            <a:pPr marL="0" indent="0">
              <a:buNone/>
            </a:pPr>
            <a:endParaRPr lang="en-US" sz="2400" dirty="0">
              <a:solidFill>
                <a:schemeClr val="tx1"/>
              </a:solidFill>
            </a:endParaRPr>
          </a:p>
          <a:p>
            <a:pPr marL="0" indent="0">
              <a:buNone/>
            </a:pPr>
            <a:endParaRPr lang="en-US" dirty="0">
              <a:solidFill>
                <a:schemeClr val="tx2"/>
              </a:solidFill>
            </a:endParaRPr>
          </a:p>
        </p:txBody>
      </p:sp>
    </p:spTree>
    <p:extLst>
      <p:ext uri="{BB962C8B-B14F-4D97-AF65-F5344CB8AC3E}">
        <p14:creationId xmlns:p14="http://schemas.microsoft.com/office/powerpoint/2010/main" val="2657215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3BF3125-F829-42AD-9499-2E1E685739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AEA801-CC95-4C81-8926-F01610613220}"/>
              </a:ext>
            </a:extLst>
          </p:cNvPr>
          <p:cNvSpPr>
            <a:spLocks noGrp="1"/>
          </p:cNvSpPr>
          <p:nvPr>
            <p:ph type="title"/>
          </p:nvPr>
        </p:nvSpPr>
        <p:spPr>
          <a:xfrm>
            <a:off x="4398134" y="702156"/>
            <a:ext cx="7212673" cy="439850"/>
          </a:xfrm>
        </p:spPr>
        <p:txBody>
          <a:bodyPr>
            <a:normAutofit fontScale="90000"/>
          </a:bodyPr>
          <a:lstStyle/>
          <a:p>
            <a:r>
              <a:rPr lang="en-US" dirty="0"/>
              <a:t>Research Question</a:t>
            </a:r>
          </a:p>
        </p:txBody>
      </p:sp>
      <p:sp>
        <p:nvSpPr>
          <p:cNvPr id="18" name="Rectangle 17">
            <a:extLst>
              <a:ext uri="{FF2B5EF4-FFF2-40B4-BE49-F238E27FC236}">
                <a16:creationId xmlns:a16="http://schemas.microsoft.com/office/drawing/2014/main" id="{0755048A-E386-4898-B0AD-98A6A29F6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0A21A1F8-0202-47A2-AA30-21B1B3ED6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58016B9E-A476-43D0-AA13-88A0A84D4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F7C8FA0-A35B-4FB8-83F8-49343F730A34}"/>
              </a:ext>
            </a:extLst>
          </p:cNvPr>
          <p:cNvSpPr>
            <a:spLocks noGrp="1"/>
          </p:cNvSpPr>
          <p:nvPr>
            <p:ph idx="1"/>
          </p:nvPr>
        </p:nvSpPr>
        <p:spPr>
          <a:xfrm>
            <a:off x="4398133" y="1291965"/>
            <a:ext cx="7212674" cy="5098599"/>
          </a:xfrm>
        </p:spPr>
        <p:txBody>
          <a:bodyPr>
            <a:normAutofit/>
          </a:bodyPr>
          <a:lstStyle/>
          <a:p>
            <a:pPr>
              <a:lnSpc>
                <a:spcPct val="100000"/>
              </a:lnSpc>
            </a:pPr>
            <a:r>
              <a:rPr lang="en-US" sz="2000" dirty="0">
                <a:solidFill>
                  <a:schemeClr val="tx1"/>
                </a:solidFill>
                <a:latin typeface="Arial" panose="020B0604020202020204" pitchFamily="34" charset="0"/>
                <a:cs typeface="Arial" panose="020B0604020202020204" pitchFamily="34" charset="0"/>
              </a:rPr>
              <a:t>Question 1: Is Capomulin more effective than the three other drugs in the dataset? </a:t>
            </a:r>
          </a:p>
          <a:p>
            <a:pPr>
              <a:lnSpc>
                <a:spcPct val="100000"/>
              </a:lnSpc>
            </a:pPr>
            <a:endParaRPr lang="en-US" sz="2000" dirty="0">
              <a:solidFill>
                <a:schemeClr val="tx1"/>
              </a:solidFill>
              <a:latin typeface="Arial" panose="020B0604020202020204" pitchFamily="34" charset="0"/>
              <a:cs typeface="Arial" panose="020B0604020202020204" pitchFamily="34" charset="0"/>
            </a:endParaRPr>
          </a:p>
          <a:p>
            <a:pPr>
              <a:lnSpc>
                <a:spcPct val="100000"/>
              </a:lnSpc>
            </a:pPr>
            <a:r>
              <a:rPr lang="en-US" sz="2000" dirty="0">
                <a:solidFill>
                  <a:schemeClr val="tx1"/>
                </a:solidFill>
                <a:latin typeface="Arial" panose="020B0604020202020204" pitchFamily="34" charset="0"/>
                <a:cs typeface="Arial" panose="020B0604020202020204" pitchFamily="34" charset="0"/>
              </a:rPr>
              <a:t>Question 2: Is there a correlation between the age, weight and the effectiveness of capomulin?</a:t>
            </a:r>
          </a:p>
          <a:p>
            <a:pPr>
              <a:lnSpc>
                <a:spcPct val="100000"/>
              </a:lnSpc>
            </a:pPr>
            <a:endParaRPr lang="en-US" sz="2000" dirty="0">
              <a:solidFill>
                <a:schemeClr val="tx1"/>
              </a:solidFill>
              <a:latin typeface="Arial" panose="020B0604020202020204" pitchFamily="34" charset="0"/>
              <a:cs typeface="Arial" panose="020B0604020202020204" pitchFamily="34" charset="0"/>
            </a:endParaRPr>
          </a:p>
          <a:p>
            <a:pPr>
              <a:lnSpc>
                <a:spcPct val="100000"/>
              </a:lnSpc>
            </a:pPr>
            <a:r>
              <a:rPr lang="en-US" sz="2000" dirty="0">
                <a:solidFill>
                  <a:schemeClr val="tx1"/>
                </a:solidFill>
                <a:latin typeface="Arial" panose="020B0604020202020204" pitchFamily="34" charset="0"/>
                <a:cs typeface="Arial" panose="020B0604020202020204" pitchFamily="34" charset="0"/>
              </a:rPr>
              <a:t>Null Hypothesis: There is no difference between the effectiveness of the four drug regimens.</a:t>
            </a:r>
          </a:p>
          <a:p>
            <a:pPr>
              <a:lnSpc>
                <a:spcPct val="100000"/>
              </a:lnSpc>
            </a:pPr>
            <a:endParaRPr lang="en-US" sz="2000" dirty="0">
              <a:solidFill>
                <a:schemeClr val="tx1"/>
              </a:solidFill>
              <a:latin typeface="Arial" panose="020B0604020202020204" pitchFamily="34" charset="0"/>
              <a:cs typeface="Arial" panose="020B0604020202020204" pitchFamily="34" charset="0"/>
            </a:endParaRPr>
          </a:p>
          <a:p>
            <a:pPr>
              <a:lnSpc>
                <a:spcPct val="100000"/>
              </a:lnSpc>
            </a:pPr>
            <a:r>
              <a:rPr lang="en-US" sz="2000" dirty="0">
                <a:solidFill>
                  <a:schemeClr val="tx1"/>
                </a:solidFill>
                <a:latin typeface="Arial" panose="020B0604020202020204" pitchFamily="34" charset="0"/>
                <a:cs typeface="Arial" panose="020B0604020202020204" pitchFamily="34" charset="0"/>
              </a:rPr>
              <a:t>Alternate Hypothesis: Capomulin is more effective than the other three drug regimens on treating SCC tumor growth.</a:t>
            </a:r>
          </a:p>
          <a:p>
            <a:pPr>
              <a:lnSpc>
                <a:spcPct val="100000"/>
              </a:lnSpc>
            </a:pPr>
            <a:endParaRPr lang="en-US" dirty="0"/>
          </a:p>
        </p:txBody>
      </p:sp>
    </p:spTree>
    <p:extLst>
      <p:ext uri="{BB962C8B-B14F-4D97-AF65-F5344CB8AC3E}">
        <p14:creationId xmlns:p14="http://schemas.microsoft.com/office/powerpoint/2010/main" val="613745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3BF3125-F829-42AD-9499-2E1E685739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AEA801-CC95-4C81-8926-F01610613220}"/>
              </a:ext>
            </a:extLst>
          </p:cNvPr>
          <p:cNvSpPr>
            <a:spLocks noGrp="1"/>
          </p:cNvSpPr>
          <p:nvPr>
            <p:ph type="title"/>
          </p:nvPr>
        </p:nvSpPr>
        <p:spPr>
          <a:xfrm>
            <a:off x="4398134" y="702156"/>
            <a:ext cx="7212673" cy="754111"/>
          </a:xfrm>
        </p:spPr>
        <p:txBody>
          <a:bodyPr>
            <a:normAutofit/>
          </a:bodyPr>
          <a:lstStyle/>
          <a:p>
            <a:r>
              <a:rPr lang="en-US"/>
              <a:t>Data Breakdown</a:t>
            </a:r>
          </a:p>
        </p:txBody>
      </p:sp>
      <p:sp>
        <p:nvSpPr>
          <p:cNvPr id="18" name="Rectangle 17">
            <a:extLst>
              <a:ext uri="{FF2B5EF4-FFF2-40B4-BE49-F238E27FC236}">
                <a16:creationId xmlns:a16="http://schemas.microsoft.com/office/drawing/2014/main" id="{0755048A-E386-4898-B0AD-98A6A29F6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0A21A1F8-0202-47A2-AA30-21B1B3ED6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58016B9E-A476-43D0-AA13-88A0A84D4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F7C8FA0-A35B-4FB8-83F8-49343F730A34}"/>
              </a:ext>
            </a:extLst>
          </p:cNvPr>
          <p:cNvSpPr>
            <a:spLocks noGrp="1"/>
          </p:cNvSpPr>
          <p:nvPr>
            <p:ph idx="1"/>
          </p:nvPr>
        </p:nvSpPr>
        <p:spPr>
          <a:xfrm>
            <a:off x="4398133" y="1606226"/>
            <a:ext cx="7212674" cy="4784338"/>
          </a:xfrm>
        </p:spPr>
        <p:txBody>
          <a:bodyPr>
            <a:normAutofit/>
          </a:bodyPr>
          <a:lstStyle/>
          <a:p>
            <a:pPr marL="457200" indent="-4572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Number of cases : The metadata contain 249 unique mouse id.</a:t>
            </a:r>
          </a:p>
          <a:p>
            <a:pPr marL="457200" indent="-4572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There are 10 different drug treatments. </a:t>
            </a:r>
          </a:p>
          <a:p>
            <a:pPr marL="457200" indent="-4572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The total sample size of mouse is 100.</a:t>
            </a:r>
          </a:p>
          <a:p>
            <a:pPr marL="457200" indent="-4572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Four drug treatments: Capomulin, Infubinol, Ketapril, and Placebo.</a:t>
            </a:r>
          </a:p>
          <a:p>
            <a:pPr marL="457200" indent="-4572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The sample size of mouse by drug treatments is 25 each.</a:t>
            </a:r>
          </a:p>
          <a:p>
            <a:endParaRPr lang="en-US" dirty="0"/>
          </a:p>
        </p:txBody>
      </p:sp>
    </p:spTree>
    <p:extLst>
      <p:ext uri="{BB962C8B-B14F-4D97-AF65-F5344CB8AC3E}">
        <p14:creationId xmlns:p14="http://schemas.microsoft.com/office/powerpoint/2010/main" val="2112223726"/>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65255AC-12AC-4323-AA35-9BAC798B66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B3242A4-1E6A-4E02-809C-4A24066EC01D}">
  <ds:schemaRefs>
    <ds:schemaRef ds:uri="http://schemas.microsoft.com/sharepoint/v3/contenttype/forms"/>
  </ds:schemaRefs>
</ds:datastoreItem>
</file>

<file path=customXml/itemProps3.xml><?xml version="1.0" encoding="utf-8"?>
<ds:datastoreItem xmlns:ds="http://schemas.openxmlformats.org/officeDocument/2006/customXml" ds:itemID="{FBD2D995-20F0-4C14-BF62-1248AB4B484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{D7C76E9D-49D4-43A8-8FCD-98017F63E524}tf67061901_win32</Template>
  <TotalTime>298</TotalTime>
  <Words>537</Words>
  <Application>Microsoft Office PowerPoint</Application>
  <PresentationFormat>Widescreen</PresentationFormat>
  <Paragraphs>42</Paragraphs>
  <Slides>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Franklin Gothic Book</vt:lpstr>
      <vt:lpstr>Franklin Gothic Demi</vt:lpstr>
      <vt:lpstr>Gill Sans MT</vt:lpstr>
      <vt:lpstr>Wingdings 2</vt:lpstr>
      <vt:lpstr>DividendVTI</vt:lpstr>
      <vt:lpstr>Data 606  Final Project Presentation</vt:lpstr>
      <vt:lpstr>Overview:</vt:lpstr>
      <vt:lpstr>dependent variable (what is being measured)</vt:lpstr>
      <vt:lpstr>Data Collection</vt:lpstr>
      <vt:lpstr>independent variable:</vt:lpstr>
      <vt:lpstr>Data Collection</vt:lpstr>
      <vt:lpstr>Research Question</vt:lpstr>
      <vt:lpstr>Data Breakdown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606  Final Project Presentation</dc:title>
  <dc:creator>Mubashira Qari</dc:creator>
  <cp:lastModifiedBy>Mubashira Qari</cp:lastModifiedBy>
  <cp:revision>10</cp:revision>
  <dcterms:created xsi:type="dcterms:W3CDTF">2022-04-29T19:32:37Z</dcterms:created>
  <dcterms:modified xsi:type="dcterms:W3CDTF">2022-04-30T16:46:18Z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